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FBB34-B620-7A41-A005-F7006550107D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FE944-6ECC-3243-B762-74E3C574D1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51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archive.cnx.org</a:t>
            </a:r>
            <a:r>
              <a:rPr lang="en-US" dirty="0" smtClean="0"/>
              <a:t>/contents/5d9faa24-2930-47b8-be58-80faf0c20419@1/3-3-parts-of-the-nervous-system-sw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FE944-6ECC-3243-B762-74E3C574D1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58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www.keywordsuggests.com</a:t>
            </a:r>
            <a:r>
              <a:rPr lang="en-US" dirty="0" smtClean="0"/>
              <a:t>/nervous-system-chart/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FE944-6ECC-3243-B762-74E3C574D1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02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www.newhealthadvisor.com</a:t>
            </a:r>
            <a:r>
              <a:rPr lang="en-US" dirty="0" smtClean="0"/>
              <a:t>/Spinal-Cord-Cross-</a:t>
            </a:r>
            <a:r>
              <a:rPr lang="en-US" dirty="0" err="1" smtClean="0"/>
              <a:t>Section.html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FE944-6ECC-3243-B762-74E3C574D1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43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www.newhealthadvisor.com</a:t>
            </a:r>
            <a:r>
              <a:rPr lang="en-US" dirty="0" smtClean="0"/>
              <a:t>/Spinal-Cord-Cross-</a:t>
            </a:r>
            <a:r>
              <a:rPr lang="en-US" dirty="0" err="1" smtClean="0"/>
              <a:t>Section.html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FE944-6ECC-3243-B762-74E3C574D1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6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www.newhealthadvisor.com</a:t>
            </a:r>
            <a:r>
              <a:rPr lang="en-US" dirty="0" smtClean="0"/>
              <a:t>/Spinal-Cord-Cross-</a:t>
            </a:r>
            <a:r>
              <a:rPr lang="en-US" dirty="0" err="1" smtClean="0"/>
              <a:t>Section.html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FE944-6ECC-3243-B762-74E3C574D1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41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www.merckmanuals.com</a:t>
            </a:r>
            <a:r>
              <a:rPr lang="en-US" dirty="0" smtClean="0"/>
              <a:t>/home/brain,-spinal-cord,-and-nerve-disorders/autonomic-nervous-system-disorders/overview-of-the-autonomic-nervous-system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FE944-6ECC-3243-B762-74E3C574D1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42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medicienterprises.com</a:t>
            </a:r>
            <a:r>
              <a:rPr lang="en-US" dirty="0" smtClean="0"/>
              <a:t>/2014/10/18/show-178/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FE944-6ECC-3243-B762-74E3C574D1B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88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01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57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3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2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9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3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85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91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5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3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05753-AED7-A046-89CA-263468D1D1DE}" type="datetimeFigureOut">
              <a:rPr lang="en-US" smtClean="0"/>
              <a:t>17-05-15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70504-DD8E-AA42-85B2-9BA3C1D5C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0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Peripheral Nervous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415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rvous-System-Diagra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57" r="-7457"/>
          <a:stretch>
            <a:fillRect/>
          </a:stretch>
        </p:blipFill>
        <p:spPr>
          <a:xfrm>
            <a:off x="457200" y="493713"/>
            <a:ext cx="8229600" cy="5902325"/>
          </a:xfrm>
        </p:spPr>
      </p:pic>
    </p:spTree>
    <p:extLst>
      <p:ext uri="{BB962C8B-B14F-4D97-AF65-F5344CB8AC3E}">
        <p14:creationId xmlns:p14="http://schemas.microsoft.com/office/powerpoint/2010/main" val="402035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Efferent System - Somatic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ainly conscious &amp; voluntary (except reflexes, shivering, posture &amp; balance)</a:t>
            </a:r>
          </a:p>
          <a:p>
            <a:r>
              <a:rPr lang="en-US" dirty="0" smtClean="0"/>
              <a:t>31 pairs of </a:t>
            </a:r>
            <a:r>
              <a:rPr lang="en-US" b="1" dirty="0" smtClean="0"/>
              <a:t>spinal nerves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Content Placeholder 7" descr="spinal cord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09" b="-18409"/>
          <a:stretch>
            <a:fillRect/>
          </a:stretch>
        </p:blipFill>
        <p:spPr>
          <a:xfrm>
            <a:off x="3951288" y="1417638"/>
            <a:ext cx="4735512" cy="5049837"/>
          </a:xfrm>
        </p:spPr>
      </p:pic>
    </p:spTree>
    <p:extLst>
      <p:ext uri="{BB962C8B-B14F-4D97-AF65-F5344CB8AC3E}">
        <p14:creationId xmlns:p14="http://schemas.microsoft.com/office/powerpoint/2010/main" val="562270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Spinal Nerves</a:t>
            </a:r>
            <a:endParaRPr lang="en-US" dirty="0"/>
          </a:p>
        </p:txBody>
      </p:sp>
      <p:pic>
        <p:nvPicPr>
          <p:cNvPr id="6" name="Content Placeholder 5" descr="017567d118df7770e8358777cc48c23b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602" r="-296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6346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Efferent System - Autonomic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ontrols involuntary processes (digestion, breathing, etc.)</a:t>
            </a:r>
          </a:p>
          <a:p>
            <a:r>
              <a:rPr lang="en-US" dirty="0"/>
              <a:t>p</a:t>
            </a:r>
            <a:r>
              <a:rPr lang="en-US" dirty="0" smtClean="0"/>
              <a:t>athways consist of 2 neurons: from CNS to </a:t>
            </a:r>
            <a:r>
              <a:rPr lang="en-US" b="1" dirty="0" smtClean="0"/>
              <a:t>ganglion</a:t>
            </a:r>
            <a:r>
              <a:rPr lang="en-US" dirty="0" smtClean="0"/>
              <a:t>, from ganglion to effector</a:t>
            </a:r>
            <a:endParaRPr lang="en-US" dirty="0"/>
          </a:p>
        </p:txBody>
      </p:sp>
      <p:pic>
        <p:nvPicPr>
          <p:cNvPr id="6" name="Content Placeholder 5" descr="1505_Comparison_of_Somatic_and_Visceral_Reflexe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19" r="-8619"/>
          <a:stretch>
            <a:fillRect/>
          </a:stretch>
        </p:blipFill>
        <p:spPr>
          <a:xfrm>
            <a:off x="4495800" y="1417638"/>
            <a:ext cx="4441825" cy="5191125"/>
          </a:xfrm>
        </p:spPr>
      </p:pic>
    </p:spTree>
    <p:extLst>
      <p:ext uri="{BB962C8B-B14F-4D97-AF65-F5344CB8AC3E}">
        <p14:creationId xmlns:p14="http://schemas.microsoft.com/office/powerpoint/2010/main" val="418882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Autonomic System: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Sympathetic Division</a:t>
            </a:r>
          </a:p>
          <a:p>
            <a:r>
              <a:rPr lang="en-US" dirty="0"/>
              <a:t>i</a:t>
            </a:r>
            <a:r>
              <a:rPr lang="en-US" dirty="0" smtClean="0"/>
              <a:t>ncreases heartbeat</a:t>
            </a:r>
          </a:p>
          <a:p>
            <a:r>
              <a:rPr lang="en-US" dirty="0"/>
              <a:t>r</a:t>
            </a:r>
            <a:r>
              <a:rPr lang="en-US" dirty="0" smtClean="0"/>
              <a:t>aises blood pressure</a:t>
            </a:r>
          </a:p>
          <a:p>
            <a:r>
              <a:rPr lang="en-US" dirty="0" smtClean="0"/>
              <a:t>inhibits smooth muscle contractions in small intestine</a:t>
            </a:r>
          </a:p>
          <a:p>
            <a:r>
              <a:rPr lang="en-US" dirty="0"/>
              <a:t>e</a:t>
            </a:r>
            <a:r>
              <a:rPr lang="en-US" dirty="0" smtClean="0"/>
              <a:t>tc.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stress, “fight or flight”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Parasympathetic Division</a:t>
            </a:r>
          </a:p>
          <a:p>
            <a:r>
              <a:rPr lang="en-US" dirty="0"/>
              <a:t>i</a:t>
            </a:r>
            <a:r>
              <a:rPr lang="en-US" dirty="0" smtClean="0"/>
              <a:t>nhibits heartbeat</a:t>
            </a:r>
          </a:p>
          <a:p>
            <a:r>
              <a:rPr lang="en-US" dirty="0"/>
              <a:t>l</a:t>
            </a:r>
            <a:r>
              <a:rPr lang="en-US" dirty="0" smtClean="0"/>
              <a:t>owers blood pressure</a:t>
            </a:r>
          </a:p>
          <a:p>
            <a:r>
              <a:rPr lang="en-US" dirty="0"/>
              <a:t>s</a:t>
            </a:r>
            <a:r>
              <a:rPr lang="en-US" dirty="0" smtClean="0"/>
              <a:t>timulates smooth muscle contractions in small intestine</a:t>
            </a:r>
          </a:p>
          <a:p>
            <a:r>
              <a:rPr lang="en-US" dirty="0"/>
              <a:t>e</a:t>
            </a:r>
            <a:r>
              <a:rPr lang="en-US" dirty="0" smtClean="0"/>
              <a:t>tc.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l</a:t>
            </a:r>
            <a:r>
              <a:rPr lang="en-US" b="1" dirty="0" smtClean="0"/>
              <a:t>ow-stress, maintenance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96945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NEU_autonomic_nervous_system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511" r="-45511"/>
          <a:stretch>
            <a:fillRect/>
          </a:stretch>
        </p:blipFill>
        <p:spPr>
          <a:xfrm>
            <a:off x="457200" y="446088"/>
            <a:ext cx="8229600" cy="5973762"/>
          </a:xfrm>
        </p:spPr>
      </p:pic>
    </p:spTree>
    <p:extLst>
      <p:ext uri="{BB962C8B-B14F-4D97-AF65-F5344CB8AC3E}">
        <p14:creationId xmlns:p14="http://schemas.microsoft.com/office/powerpoint/2010/main" val="727459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 of Pain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fferent neurons bring pain stimulus to </a:t>
            </a:r>
            <a:r>
              <a:rPr lang="en-US" b="1" dirty="0" err="1" smtClean="0"/>
              <a:t>substantia</a:t>
            </a:r>
            <a:r>
              <a:rPr lang="en-US" b="1" dirty="0" smtClean="0"/>
              <a:t> </a:t>
            </a:r>
            <a:r>
              <a:rPr lang="en-US" b="1" dirty="0" err="1" smtClean="0"/>
              <a:t>gelatinosa</a:t>
            </a:r>
            <a:r>
              <a:rPr lang="en-US" b="1" dirty="0" smtClean="0"/>
              <a:t> (SG)</a:t>
            </a:r>
            <a:r>
              <a:rPr lang="en-US" dirty="0" smtClean="0"/>
              <a:t>, which sends neurotransmitter to brain</a:t>
            </a:r>
          </a:p>
          <a:p>
            <a:r>
              <a:rPr lang="en-US" dirty="0"/>
              <a:t>p</a:t>
            </a:r>
            <a:r>
              <a:rPr lang="en-US" dirty="0" smtClean="0"/>
              <a:t>erception of pain &amp; hypothalamus/pituitary release endorphins &amp; </a:t>
            </a:r>
            <a:r>
              <a:rPr lang="en-US" dirty="0" err="1" smtClean="0"/>
              <a:t>enkephalins</a:t>
            </a:r>
            <a:endParaRPr lang="en-US" dirty="0"/>
          </a:p>
        </p:txBody>
      </p:sp>
      <p:pic>
        <p:nvPicPr>
          <p:cNvPr id="7" name="Content Placeholder 6" descr="substantia-gelatinosa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495" b="-494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726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Painkillers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</a:t>
            </a:r>
            <a:r>
              <a:rPr lang="en-US" dirty="0" smtClean="0"/>
              <a:t>ndorphins attach to SG receptors &amp; prevent communication with injured tissue/organ (reducing pain)</a:t>
            </a:r>
          </a:p>
          <a:p>
            <a:r>
              <a:rPr lang="en-US" dirty="0"/>
              <a:t>a</a:t>
            </a:r>
            <a:r>
              <a:rPr lang="en-US" dirty="0" smtClean="0"/>
              <a:t>lso released </a:t>
            </a:r>
            <a:r>
              <a:rPr lang="en-US" smtClean="0"/>
              <a:t>during exercise</a:t>
            </a:r>
            <a:r>
              <a:rPr lang="en-US" dirty="0" smtClean="0"/>
              <a:t>, etc.</a:t>
            </a:r>
          </a:p>
          <a:p>
            <a:r>
              <a:rPr lang="en-US" dirty="0"/>
              <a:t>o</a:t>
            </a:r>
            <a:r>
              <a:rPr lang="en-US" dirty="0" smtClean="0"/>
              <a:t>pioid painkillers (heroin, codeine, morphine) also bind to SG receptors</a:t>
            </a:r>
            <a:endParaRPr lang="en-US" dirty="0"/>
          </a:p>
        </p:txBody>
      </p:sp>
      <p:pic>
        <p:nvPicPr>
          <p:cNvPr id="5" name="Content Placeholder 4" descr="2014-10-18_image5.gif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6145" b="-86145"/>
          <a:stretch>
            <a:fillRect/>
          </a:stretch>
        </p:blipFill>
        <p:spPr>
          <a:xfrm>
            <a:off x="4495800" y="1417638"/>
            <a:ext cx="4465638" cy="5095875"/>
          </a:xfrm>
        </p:spPr>
      </p:pic>
    </p:spTree>
    <p:extLst>
      <p:ext uri="{BB962C8B-B14F-4D97-AF65-F5344CB8AC3E}">
        <p14:creationId xmlns:p14="http://schemas.microsoft.com/office/powerpoint/2010/main" val="27353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348</Words>
  <Application>Microsoft Macintosh PowerPoint</Application>
  <PresentationFormat>On-screen Show (4:3)</PresentationFormat>
  <Paragraphs>45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Peripheral Nervous System</vt:lpstr>
      <vt:lpstr>PowerPoint Presentation</vt:lpstr>
      <vt:lpstr>Efferent System - Somatic</vt:lpstr>
      <vt:lpstr>Spinal Nerves</vt:lpstr>
      <vt:lpstr>Efferent System - Autonomic</vt:lpstr>
      <vt:lpstr>Autonomic System:</vt:lpstr>
      <vt:lpstr>PowerPoint Presentation</vt:lpstr>
      <vt:lpstr>Perception of Pain</vt:lpstr>
      <vt:lpstr>Painkillers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Peripheral Nervous System</dc:title>
  <dc:creator>rubina khan</dc:creator>
  <cp:lastModifiedBy>rubina khan</cp:lastModifiedBy>
  <cp:revision>20</cp:revision>
  <dcterms:created xsi:type="dcterms:W3CDTF">2017-05-16T03:27:12Z</dcterms:created>
  <dcterms:modified xsi:type="dcterms:W3CDTF">2017-05-16T03:59:22Z</dcterms:modified>
</cp:coreProperties>
</file>